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 id="271" r:id="rId53"/>
    <p:sldId id="272" r:id="rId54"/>
    <p:sldId id="273" r:id="rId55"/>
    <p:sldId id="274" r:id="rId56"/>
    <p:sldId id="275" r:id="rId57"/>
    <p:sldId id="276" r:id="rId58"/>
    <p:sldId id="277" r:id="rId59"/>
  </p:sldIdLst>
  <p:sldSz cx="10287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r Dafoe" charset="1" panose="02000000000000000000"/>
      <p:regular r:id="rId10"/>
    </p:embeddedFont>
    <p:embeddedFont>
      <p:font typeface="DejaVu Serif" charset="1" panose="02060603050605020204"/>
      <p:regular r:id="rId11"/>
    </p:embeddedFont>
    <p:embeddedFont>
      <p:font typeface="DejaVu Serif Bold" charset="1" panose="02060803050605020204"/>
      <p:regular r:id="rId12"/>
    </p:embeddedFont>
    <p:embeddedFont>
      <p:font typeface="DejaVu Serif Italics" charset="1" panose="020606030503050B0204"/>
      <p:regular r:id="rId13"/>
    </p:embeddedFont>
    <p:embeddedFont>
      <p:font typeface="DejaVu Serif Bold Italics" charset="1" panose="020608030503050B0204"/>
      <p:regular r:id="rId14"/>
    </p:embeddedFont>
    <p:embeddedFont>
      <p:font typeface="Noto Sans" charset="1" panose="020B0502040504020204"/>
      <p:regular r:id="rId15"/>
    </p:embeddedFont>
    <p:embeddedFont>
      <p:font typeface="Noto Sans Bold" charset="1" panose="020B0802040504020204"/>
      <p:regular r:id="rId16"/>
    </p:embeddedFont>
    <p:embeddedFont>
      <p:font typeface="Noto Sans Italics" charset="1" panose="020B0502040504090204"/>
      <p:regular r:id="rId17"/>
    </p:embeddedFont>
    <p:embeddedFont>
      <p:font typeface="Noto Sans Bold Italics" charset="1" panose="020B0802040504090204"/>
      <p:regular r:id="rId18"/>
    </p:embeddedFont>
    <p:embeddedFont>
      <p:font typeface="Futura Display" charset="1" panose="020B0504050904050C04"/>
      <p:regular r:id="rId19"/>
    </p:embeddedFont>
    <p:embeddedFont>
      <p:font typeface="Noto Serif Display" charset="1" panose="02020502080505020204"/>
      <p:regular r:id="rId20"/>
    </p:embeddedFont>
    <p:embeddedFont>
      <p:font typeface="Noto Serif Display Bold" charset="1" panose="02020802080505020204"/>
      <p:regular r:id="rId21"/>
    </p:embeddedFont>
    <p:embeddedFont>
      <p:font typeface="Noto Serif Display Italics" charset="1" panose="02020502080505090204"/>
      <p:regular r:id="rId22"/>
    </p:embeddedFont>
    <p:embeddedFont>
      <p:font typeface="Noto Serif Display Bold Italics" charset="1" panose="02020802080505090204"/>
      <p:regular r:id="rId23"/>
    </p:embeddedFont>
    <p:embeddedFont>
      <p:font typeface="Noto Serif Display Thin" charset="1" panose="02020202080505020204"/>
      <p:regular r:id="rId24"/>
    </p:embeddedFont>
    <p:embeddedFont>
      <p:font typeface="Noto Serif Display Thin Italics" charset="1" panose="02020202080505090204"/>
      <p:regular r:id="rId25"/>
    </p:embeddedFont>
    <p:embeddedFont>
      <p:font typeface="Noto Serif Display Extra-Light" charset="1" panose="02020302080505020204"/>
      <p:regular r:id="rId26"/>
    </p:embeddedFont>
    <p:embeddedFont>
      <p:font typeface="Noto Serif Display Extra-Light Italics" charset="1" panose="02020302080505090204"/>
      <p:regular r:id="rId27"/>
    </p:embeddedFont>
    <p:embeddedFont>
      <p:font typeface="Noto Serif Display Light" charset="1" panose="02020402080505020204"/>
      <p:regular r:id="rId28"/>
    </p:embeddedFont>
    <p:embeddedFont>
      <p:font typeface="Noto Serif Display Light Italics" charset="1" panose="02020402080505090204"/>
      <p:regular r:id="rId29"/>
    </p:embeddedFont>
    <p:embeddedFont>
      <p:font typeface="Noto Serif Display Medium" charset="1" panose="02020602080505020204"/>
      <p:regular r:id="rId30"/>
    </p:embeddedFont>
    <p:embeddedFont>
      <p:font typeface="Noto Serif Display Medium Italics" charset="1" panose="02020602080505090204"/>
      <p:regular r:id="rId31"/>
    </p:embeddedFont>
    <p:embeddedFont>
      <p:font typeface="Noto Serif Display Semi-Bold" charset="1" panose="02020702080505020204"/>
      <p:regular r:id="rId32"/>
    </p:embeddedFont>
    <p:embeddedFont>
      <p:font typeface="Noto Serif Display Semi-Bold Italics" charset="1" panose="02020702080505090204"/>
      <p:regular r:id="rId33"/>
    </p:embeddedFont>
    <p:embeddedFont>
      <p:font typeface="Noto Serif Display Ultra-Bold" charset="1" panose="02020902080505020204"/>
      <p:regular r:id="rId34"/>
    </p:embeddedFont>
    <p:embeddedFont>
      <p:font typeface="Noto Serif Display Ultra-Bold Italics" charset="1" panose="02020902080505090204"/>
      <p:regular r:id="rId35"/>
    </p:embeddedFont>
    <p:embeddedFont>
      <p:font typeface="Noto Serif Display Heavy" charset="1" panose="02020A02080505020204"/>
      <p:regular r:id="rId36"/>
    </p:embeddedFont>
    <p:embeddedFont>
      <p:font typeface="Noto Serif Display Heavy Italics" charset="1" panose="02020A02080505090204"/>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slides/slide14.xml" Type="http://schemas.openxmlformats.org/officeDocument/2006/relationships/slide"/><Relationship Id="rId52" Target="slides/slide15.xml" Type="http://schemas.openxmlformats.org/officeDocument/2006/relationships/slide"/><Relationship Id="rId53" Target="slides/slide16.xml" Type="http://schemas.openxmlformats.org/officeDocument/2006/relationships/slide"/><Relationship Id="rId54" Target="slides/slide17.xml" Type="http://schemas.openxmlformats.org/officeDocument/2006/relationships/slide"/><Relationship Id="rId55" Target="slides/slide18.xml" Type="http://schemas.openxmlformats.org/officeDocument/2006/relationships/slide"/><Relationship Id="rId56" Target="slides/slide19.xml" Type="http://schemas.openxmlformats.org/officeDocument/2006/relationships/slide"/><Relationship Id="rId57" Target="slides/slide20.xml" Type="http://schemas.openxmlformats.org/officeDocument/2006/relationships/slide"/><Relationship Id="rId58" Target="slides/slide21.xml" Type="http://schemas.openxmlformats.org/officeDocument/2006/relationships/slide"/><Relationship Id="rId59" Target="slides/slide22.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E265"/>
        </a:solidFill>
      </p:bgPr>
    </p:bg>
    <p:spTree>
      <p:nvGrpSpPr>
        <p:cNvPr id="1" name=""/>
        <p:cNvGrpSpPr/>
        <p:nvPr/>
      </p:nvGrpSpPr>
      <p:grpSpPr>
        <a:xfrm>
          <a:off x="0" y="0"/>
          <a:ext cx="0" cy="0"/>
          <a:chOff x="0" y="0"/>
          <a:chExt cx="0" cy="0"/>
        </a:xfrm>
      </p:grpSpPr>
      <p:sp>
        <p:nvSpPr>
          <p:cNvPr name="Freeform 2" id="2"/>
          <p:cNvSpPr/>
          <p:nvPr/>
        </p:nvSpPr>
        <p:spPr>
          <a:xfrm flipH="false" flipV="false" rot="-4978013">
            <a:off x="2400304" y="-659740"/>
            <a:ext cx="4627014" cy="7570376"/>
          </a:xfrm>
          <a:custGeom>
            <a:avLst/>
            <a:gdLst/>
            <a:ahLst/>
            <a:cxnLst/>
            <a:rect r="r" b="b" t="t" l="l"/>
            <a:pathLst>
              <a:path h="7570376" w="4627014">
                <a:moveTo>
                  <a:pt x="0" y="0"/>
                </a:moveTo>
                <a:lnTo>
                  <a:pt x="4627014" y="0"/>
                </a:lnTo>
                <a:lnTo>
                  <a:pt x="4627014" y="7570376"/>
                </a:lnTo>
                <a:lnTo>
                  <a:pt x="0" y="75703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4662360">
            <a:off x="3092863" y="2590399"/>
            <a:ext cx="4627014" cy="7570376"/>
          </a:xfrm>
          <a:custGeom>
            <a:avLst/>
            <a:gdLst/>
            <a:ahLst/>
            <a:cxnLst/>
            <a:rect r="r" b="b" t="t" l="l"/>
            <a:pathLst>
              <a:path h="7570376" w="4627014">
                <a:moveTo>
                  <a:pt x="0" y="0"/>
                </a:moveTo>
                <a:lnTo>
                  <a:pt x="4627015" y="0"/>
                </a:lnTo>
                <a:lnTo>
                  <a:pt x="4627015" y="7570377"/>
                </a:lnTo>
                <a:lnTo>
                  <a:pt x="0" y="7570377"/>
                </a:lnTo>
                <a:lnTo>
                  <a:pt x="0" y="0"/>
                </a:lnTo>
                <a:close/>
              </a:path>
            </a:pathLst>
          </a:custGeom>
          <a:blipFill>
            <a:blip r:embed="rId4">
              <a:extLst>
                <a:ext uri="{96DAC541-7B7A-43D3-8B79-37D633B846F1}">
                  <asvg:svgBlip xmlns:asvg="http://schemas.microsoft.com/office/drawing/2016/SVG/main" r:embed="rId5"/>
                </a:ext>
              </a:extLst>
            </a:blip>
            <a:stretch>
              <a:fillRect l="0" t="-7" r="0" b="-7"/>
            </a:stretch>
          </a:blipFill>
        </p:spPr>
      </p:sp>
      <p:sp>
        <p:nvSpPr>
          <p:cNvPr name="TextBox 4" id="4"/>
          <p:cNvSpPr txBox="true"/>
          <p:nvPr/>
        </p:nvSpPr>
        <p:spPr>
          <a:xfrm rot="0">
            <a:off x="2020380" y="1776530"/>
            <a:ext cx="5386862" cy="2166320"/>
          </a:xfrm>
          <a:prstGeom prst="rect">
            <a:avLst/>
          </a:prstGeom>
        </p:spPr>
        <p:txBody>
          <a:bodyPr anchor="t" rtlCol="false" tIns="0" lIns="0" bIns="0" rIns="0">
            <a:spAutoFit/>
          </a:bodyPr>
          <a:lstStyle/>
          <a:p>
            <a:pPr algn="ctr">
              <a:lnSpc>
                <a:spcPts val="8700"/>
              </a:lnSpc>
              <a:spcBef>
                <a:spcPct val="0"/>
              </a:spcBef>
            </a:pPr>
            <a:r>
              <a:rPr lang="en-US" sz="6214">
                <a:solidFill>
                  <a:srgbClr val="000000"/>
                </a:solidFill>
                <a:latin typeface="Noto Serif Display"/>
              </a:rPr>
              <a:t>Bài thực hành Scratch</a:t>
            </a:r>
          </a:p>
        </p:txBody>
      </p:sp>
      <p:sp>
        <p:nvSpPr>
          <p:cNvPr name="TextBox 5" id="5"/>
          <p:cNvSpPr txBox="true"/>
          <p:nvPr/>
        </p:nvSpPr>
        <p:spPr>
          <a:xfrm rot="0">
            <a:off x="673832" y="4957754"/>
            <a:ext cx="7206620" cy="3452817"/>
          </a:xfrm>
          <a:prstGeom prst="rect">
            <a:avLst/>
          </a:prstGeom>
        </p:spPr>
        <p:txBody>
          <a:bodyPr anchor="t" rtlCol="false" tIns="0" lIns="0" bIns="0" rIns="0">
            <a:spAutoFit/>
          </a:bodyPr>
          <a:lstStyle/>
          <a:p>
            <a:pPr>
              <a:lnSpc>
                <a:spcPts val="5512"/>
              </a:lnSpc>
            </a:pPr>
            <a:r>
              <a:rPr lang="en-US" sz="3937">
                <a:solidFill>
                  <a:srgbClr val="000000"/>
                </a:solidFill>
                <a:latin typeface="Noto Sans Bold"/>
              </a:rPr>
              <a:t>Name: Nguyễn Thế Minh</a:t>
            </a:r>
          </a:p>
          <a:p>
            <a:pPr>
              <a:lnSpc>
                <a:spcPts val="5512"/>
              </a:lnSpc>
            </a:pPr>
            <a:r>
              <a:rPr lang="en-US" sz="3937">
                <a:solidFill>
                  <a:srgbClr val="000000"/>
                </a:solidFill>
                <a:latin typeface="Noto Sans Bold"/>
              </a:rPr>
              <a:t> Class: HN_PTIT_KS2023S</a:t>
            </a:r>
          </a:p>
          <a:p>
            <a:pPr>
              <a:lnSpc>
                <a:spcPts val="5512"/>
              </a:lnSpc>
            </a:pPr>
          </a:p>
          <a:p>
            <a:pPr>
              <a:lnSpc>
                <a:spcPts val="5512"/>
              </a:lnSpc>
            </a:pPr>
          </a:p>
          <a:p>
            <a:pPr algn="ctr">
              <a:lnSpc>
                <a:spcPts val="5512"/>
              </a:lnSpc>
            </a:pPr>
          </a:p>
        </p:txBody>
      </p:sp>
      <p:sp>
        <p:nvSpPr>
          <p:cNvPr name="TextBox 6" id="6"/>
          <p:cNvSpPr txBox="true"/>
          <p:nvPr/>
        </p:nvSpPr>
        <p:spPr>
          <a:xfrm rot="0">
            <a:off x="0" y="7150098"/>
            <a:ext cx="9597367" cy="2454271"/>
          </a:xfrm>
          <a:prstGeom prst="rect">
            <a:avLst/>
          </a:prstGeom>
        </p:spPr>
        <p:txBody>
          <a:bodyPr anchor="t" rtlCol="false" tIns="0" lIns="0" bIns="0" rIns="0">
            <a:spAutoFit/>
          </a:bodyPr>
          <a:lstStyle/>
          <a:p>
            <a:pPr marL="755688" indent="-377844" lvl="1">
              <a:lnSpc>
                <a:spcPts val="4900"/>
              </a:lnSpc>
              <a:buFont typeface="Arial"/>
              <a:buChar char="•"/>
            </a:pPr>
            <a:r>
              <a:rPr lang="en-US" sz="3500">
                <a:solidFill>
                  <a:srgbClr val="000000"/>
                </a:solidFill>
                <a:latin typeface="Noto Sans Bold"/>
              </a:rPr>
              <a:t>Name teacher: + Nguyễn Duy Quang</a:t>
            </a:r>
          </a:p>
          <a:p>
            <a:pPr>
              <a:lnSpc>
                <a:spcPts val="4900"/>
              </a:lnSpc>
            </a:pPr>
            <a:r>
              <a:rPr lang="en-US" sz="3500">
                <a:solidFill>
                  <a:srgbClr val="000000"/>
                </a:solidFill>
                <a:latin typeface="Noto Sans Bold"/>
              </a:rPr>
              <a:t>                                    + Trần Minh Cường</a:t>
            </a:r>
          </a:p>
          <a:p>
            <a:pPr>
              <a:lnSpc>
                <a:spcPts val="4900"/>
              </a:lnSpc>
            </a:pPr>
            <a:r>
              <a:rPr lang="en-US" sz="3500">
                <a:solidFill>
                  <a:srgbClr val="000000"/>
                </a:solidFill>
                <a:latin typeface="Noto Sans Bold"/>
              </a:rPr>
              <a:t>                                    + Nguyễn Quảng An</a:t>
            </a:r>
          </a:p>
          <a:p>
            <a:pPr>
              <a:lnSpc>
                <a:spcPts val="4900"/>
              </a:lnSpc>
            </a:pPr>
            <a:r>
              <a:rPr lang="en-US" sz="3500">
                <a:solidFill>
                  <a:srgbClr val="000000"/>
                </a:solidFill>
                <a:latin typeface="Noto Sans Bold"/>
              </a:rPr>
              <a:t>                                    + Hoàng Thiên Phú</a:t>
            </a:r>
          </a:p>
        </p:txBody>
      </p:sp>
      <p:sp>
        <p:nvSpPr>
          <p:cNvPr name="TextBox 7" id="7"/>
          <p:cNvSpPr txBox="true"/>
          <p:nvPr/>
        </p:nvSpPr>
        <p:spPr>
          <a:xfrm rot="0">
            <a:off x="1758853" y="654841"/>
            <a:ext cx="6121598" cy="671517"/>
          </a:xfrm>
          <a:prstGeom prst="rect">
            <a:avLst/>
          </a:prstGeom>
        </p:spPr>
        <p:txBody>
          <a:bodyPr anchor="t" rtlCol="false" tIns="0" lIns="0" bIns="0" rIns="0">
            <a:spAutoFit/>
          </a:bodyPr>
          <a:lstStyle/>
          <a:p>
            <a:pPr algn="ctr">
              <a:lnSpc>
                <a:spcPts val="5512"/>
              </a:lnSpc>
              <a:spcBef>
                <a:spcPct val="0"/>
              </a:spcBef>
            </a:pPr>
            <a:r>
              <a:rPr lang="en-US" sz="3937">
                <a:solidFill>
                  <a:srgbClr val="FF3131"/>
                </a:solidFill>
                <a:latin typeface="Noto Sans Bold"/>
              </a:rPr>
              <a:t>Xin kính chào mọi người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1696" y="3075806"/>
            <a:ext cx="4415928" cy="3532742"/>
          </a:xfrm>
          <a:custGeom>
            <a:avLst/>
            <a:gdLst/>
            <a:ahLst/>
            <a:cxnLst/>
            <a:rect r="r" b="b" t="t" l="l"/>
            <a:pathLst>
              <a:path h="3532742" w="4415928">
                <a:moveTo>
                  <a:pt x="0" y="0"/>
                </a:moveTo>
                <a:lnTo>
                  <a:pt x="4415928" y="0"/>
                </a:lnTo>
                <a:lnTo>
                  <a:pt x="4415928" y="3532742"/>
                </a:lnTo>
                <a:lnTo>
                  <a:pt x="0" y="3532742"/>
                </a:lnTo>
                <a:lnTo>
                  <a:pt x="0" y="0"/>
                </a:lnTo>
                <a:close/>
              </a:path>
            </a:pathLst>
          </a:custGeom>
          <a:blipFill>
            <a:blip r:embed="rId2"/>
            <a:stretch>
              <a:fillRect l="0" t="0" r="0" b="0"/>
            </a:stretch>
          </a:blipFill>
        </p:spPr>
      </p:sp>
      <p:sp>
        <p:nvSpPr>
          <p:cNvPr name="TextBox 3" id="3"/>
          <p:cNvSpPr txBox="true"/>
          <p:nvPr/>
        </p:nvSpPr>
        <p:spPr>
          <a:xfrm rot="0">
            <a:off x="0" y="357183"/>
            <a:ext cx="9939319" cy="2032322"/>
          </a:xfrm>
          <a:prstGeom prst="rect">
            <a:avLst/>
          </a:prstGeom>
        </p:spPr>
        <p:txBody>
          <a:bodyPr anchor="t" rtlCol="false" tIns="0" lIns="0" bIns="0" rIns="0">
            <a:spAutoFit/>
          </a:bodyPr>
          <a:lstStyle/>
          <a:p>
            <a:pPr marL="850066" indent="-425033" lvl="1">
              <a:lnSpc>
                <a:spcPts val="5512"/>
              </a:lnSpc>
              <a:buFont typeface="Arial"/>
              <a:buChar char="•"/>
            </a:pPr>
            <a:r>
              <a:rPr lang="en-US" sz="3937">
                <a:solidFill>
                  <a:srgbClr val="000000"/>
                </a:solidFill>
                <a:latin typeface="Noto Sans Bold"/>
              </a:rPr>
              <a:t>Nhân vật phụ:</a:t>
            </a:r>
          </a:p>
          <a:p>
            <a:pPr>
              <a:lnSpc>
                <a:spcPts val="3552"/>
              </a:lnSpc>
              <a:spcBef>
                <a:spcPct val="0"/>
              </a:spcBef>
            </a:pPr>
            <a:r>
              <a:rPr lang="en-US" sz="2537">
                <a:solidFill>
                  <a:srgbClr val="000000"/>
                </a:solidFill>
                <a:latin typeface="Noto Sans"/>
              </a:rPr>
              <a:t>+ Đạn player: là thanh dài màu đỏ được bắn ra từ player để tiêu diệt các UFO, có thể nâng cấp thành 2 và 3 viên bắn ra cùng 1 lúc. Có tiếng boing khi đạn được bắn ra</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24524" y="3889296"/>
            <a:ext cx="4437952" cy="2508408"/>
          </a:xfrm>
          <a:custGeom>
            <a:avLst/>
            <a:gdLst/>
            <a:ahLst/>
            <a:cxnLst/>
            <a:rect r="r" b="b" t="t" l="l"/>
            <a:pathLst>
              <a:path h="2508408" w="4437952">
                <a:moveTo>
                  <a:pt x="0" y="0"/>
                </a:moveTo>
                <a:lnTo>
                  <a:pt x="4437952" y="0"/>
                </a:lnTo>
                <a:lnTo>
                  <a:pt x="4437952" y="2508408"/>
                </a:lnTo>
                <a:lnTo>
                  <a:pt x="0" y="2508408"/>
                </a:lnTo>
                <a:lnTo>
                  <a:pt x="0" y="0"/>
                </a:lnTo>
                <a:close/>
              </a:path>
            </a:pathLst>
          </a:custGeom>
          <a:blipFill>
            <a:blip r:embed="rId2"/>
            <a:stretch>
              <a:fillRect l="0" t="0" r="0" b="0"/>
            </a:stretch>
          </a:blipFill>
        </p:spPr>
      </p:sp>
      <p:sp>
        <p:nvSpPr>
          <p:cNvPr name="TextBox 3" id="3"/>
          <p:cNvSpPr txBox="true"/>
          <p:nvPr/>
        </p:nvSpPr>
        <p:spPr>
          <a:xfrm rot="0">
            <a:off x="351124" y="597849"/>
            <a:ext cx="9935876" cy="878526"/>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a:rPr>
              <a:t>+ Đạn UFO lv2: Là viên tròn màu đen được bắn ra từ các UFO lv2 và có khả năng tiêu diệt player</a:t>
            </a:r>
            <a:r>
              <a:rPr lang="en-US" sz="2537">
                <a:solidFill>
                  <a:srgbClr val="000000"/>
                </a:solidFill>
                <a:latin typeface="Noto Sans Bold"/>
              </a:rPr>
              <a:t>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26354" y="3123433"/>
            <a:ext cx="4434293" cy="4040134"/>
          </a:xfrm>
          <a:custGeom>
            <a:avLst/>
            <a:gdLst/>
            <a:ahLst/>
            <a:cxnLst/>
            <a:rect r="r" b="b" t="t" l="l"/>
            <a:pathLst>
              <a:path h="4040134" w="4434293">
                <a:moveTo>
                  <a:pt x="0" y="0"/>
                </a:moveTo>
                <a:lnTo>
                  <a:pt x="4434292" y="0"/>
                </a:lnTo>
                <a:lnTo>
                  <a:pt x="4434292" y="4040134"/>
                </a:lnTo>
                <a:lnTo>
                  <a:pt x="0" y="4040134"/>
                </a:lnTo>
                <a:lnTo>
                  <a:pt x="0" y="0"/>
                </a:lnTo>
                <a:close/>
              </a:path>
            </a:pathLst>
          </a:custGeom>
          <a:blipFill>
            <a:blip r:embed="rId2"/>
            <a:stretch>
              <a:fillRect l="0" t="0" r="0" b="0"/>
            </a:stretch>
          </a:blipFill>
        </p:spPr>
      </p:sp>
      <p:sp>
        <p:nvSpPr>
          <p:cNvPr name="TextBox 3" id="3"/>
          <p:cNvSpPr txBox="true"/>
          <p:nvPr/>
        </p:nvSpPr>
        <p:spPr>
          <a:xfrm rot="0">
            <a:off x="464607" y="385758"/>
            <a:ext cx="9279287" cy="878526"/>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a:rPr>
              <a:t>+ Đạn boss: là viên đạn hình tam giác bắn ra từ trùm cuối boss. có thể bắn tỏa và có khả năng gây dame lên player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22516" y="2762686"/>
            <a:ext cx="4492310" cy="1006677"/>
          </a:xfrm>
          <a:custGeom>
            <a:avLst/>
            <a:gdLst/>
            <a:ahLst/>
            <a:cxnLst/>
            <a:rect r="r" b="b" t="t" l="l"/>
            <a:pathLst>
              <a:path h="1006677" w="4492310">
                <a:moveTo>
                  <a:pt x="0" y="0"/>
                </a:moveTo>
                <a:lnTo>
                  <a:pt x="4492310" y="0"/>
                </a:lnTo>
                <a:lnTo>
                  <a:pt x="4492310" y="1006677"/>
                </a:lnTo>
                <a:lnTo>
                  <a:pt x="0" y="1006677"/>
                </a:lnTo>
                <a:lnTo>
                  <a:pt x="0" y="0"/>
                </a:lnTo>
                <a:close/>
              </a:path>
            </a:pathLst>
          </a:custGeom>
          <a:blipFill>
            <a:blip r:embed="rId2"/>
            <a:stretch>
              <a:fillRect l="0" t="-55259" r="0" b="-27629"/>
            </a:stretch>
          </a:blipFill>
        </p:spPr>
      </p:sp>
      <p:sp>
        <p:nvSpPr>
          <p:cNvPr name="Freeform 3" id="3"/>
          <p:cNvSpPr/>
          <p:nvPr/>
        </p:nvSpPr>
        <p:spPr>
          <a:xfrm flipH="false" flipV="false" rot="0">
            <a:off x="1798996" y="4076659"/>
            <a:ext cx="4510210" cy="1066841"/>
          </a:xfrm>
          <a:custGeom>
            <a:avLst/>
            <a:gdLst/>
            <a:ahLst/>
            <a:cxnLst/>
            <a:rect r="r" b="b" t="t" l="l"/>
            <a:pathLst>
              <a:path h="1066841" w="4510210">
                <a:moveTo>
                  <a:pt x="0" y="0"/>
                </a:moveTo>
                <a:lnTo>
                  <a:pt x="4510210" y="0"/>
                </a:lnTo>
                <a:lnTo>
                  <a:pt x="4510210" y="1066841"/>
                </a:lnTo>
                <a:lnTo>
                  <a:pt x="0" y="1066841"/>
                </a:lnTo>
                <a:lnTo>
                  <a:pt x="0" y="0"/>
                </a:lnTo>
                <a:close/>
              </a:path>
            </a:pathLst>
          </a:custGeom>
          <a:blipFill>
            <a:blip r:embed="rId3"/>
            <a:stretch>
              <a:fillRect l="0" t="-23427" r="0" b="-23899"/>
            </a:stretch>
          </a:blipFill>
        </p:spPr>
      </p:sp>
      <p:sp>
        <p:nvSpPr>
          <p:cNvPr name="Freeform 4" id="4"/>
          <p:cNvSpPr/>
          <p:nvPr/>
        </p:nvSpPr>
        <p:spPr>
          <a:xfrm flipH="false" flipV="false" rot="0">
            <a:off x="1816896" y="5811422"/>
            <a:ext cx="4492310" cy="1005206"/>
          </a:xfrm>
          <a:custGeom>
            <a:avLst/>
            <a:gdLst/>
            <a:ahLst/>
            <a:cxnLst/>
            <a:rect r="r" b="b" t="t" l="l"/>
            <a:pathLst>
              <a:path h="1005206" w="4492310">
                <a:moveTo>
                  <a:pt x="0" y="0"/>
                </a:moveTo>
                <a:lnTo>
                  <a:pt x="4492310" y="0"/>
                </a:lnTo>
                <a:lnTo>
                  <a:pt x="4492310" y="1005206"/>
                </a:lnTo>
                <a:lnTo>
                  <a:pt x="0" y="1005206"/>
                </a:lnTo>
                <a:lnTo>
                  <a:pt x="0" y="0"/>
                </a:lnTo>
                <a:close/>
              </a:path>
            </a:pathLst>
          </a:custGeom>
          <a:blipFill>
            <a:blip r:embed="rId4"/>
            <a:stretch>
              <a:fillRect l="0" t="-32282" r="0" b="-6917"/>
            </a:stretch>
          </a:blipFill>
        </p:spPr>
      </p:sp>
      <p:sp>
        <p:nvSpPr>
          <p:cNvPr name="TextBox 5" id="5"/>
          <p:cNvSpPr txBox="true"/>
          <p:nvPr/>
        </p:nvSpPr>
        <p:spPr>
          <a:xfrm rot="0">
            <a:off x="504352" y="597849"/>
            <a:ext cx="9782648" cy="1326201"/>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a:rPr>
              <a:t>+ Máu boss: Là thanh máu của boss có 4 costumes và máu đầy sẽ là màu xanh lá, khi còn 1 nửa là màu vàng và còn 1/4 sẽ là màu đỏ</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85841" y="4638534"/>
            <a:ext cx="5915318" cy="1009932"/>
          </a:xfrm>
          <a:custGeom>
            <a:avLst/>
            <a:gdLst/>
            <a:ahLst/>
            <a:cxnLst/>
            <a:rect r="r" b="b" t="t" l="l"/>
            <a:pathLst>
              <a:path h="1009932" w="5915318">
                <a:moveTo>
                  <a:pt x="0" y="0"/>
                </a:moveTo>
                <a:lnTo>
                  <a:pt x="5915318" y="0"/>
                </a:lnTo>
                <a:lnTo>
                  <a:pt x="5915318" y="1009932"/>
                </a:lnTo>
                <a:lnTo>
                  <a:pt x="0" y="1009932"/>
                </a:lnTo>
                <a:lnTo>
                  <a:pt x="0" y="0"/>
                </a:lnTo>
                <a:close/>
              </a:path>
            </a:pathLst>
          </a:custGeom>
          <a:blipFill>
            <a:blip r:embed="rId2"/>
            <a:stretch>
              <a:fillRect l="0" t="0" r="0" b="0"/>
            </a:stretch>
          </a:blipFill>
        </p:spPr>
      </p:sp>
      <p:sp>
        <p:nvSpPr>
          <p:cNvPr name="TextBox 3" id="3"/>
          <p:cNvSpPr txBox="true"/>
          <p:nvPr/>
        </p:nvSpPr>
        <p:spPr>
          <a:xfrm rot="0">
            <a:off x="426393" y="597849"/>
            <a:ext cx="9860607" cy="878526"/>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a:rPr>
              <a:t>+ Laze: là 1 chùm tia màu cam xung quanh là hiệu ứng sét màu đỏ. Có thể tiêu diệt được Player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67347" y="3985105"/>
            <a:ext cx="5552307" cy="2316790"/>
          </a:xfrm>
          <a:custGeom>
            <a:avLst/>
            <a:gdLst/>
            <a:ahLst/>
            <a:cxnLst/>
            <a:rect r="r" b="b" t="t" l="l"/>
            <a:pathLst>
              <a:path h="2316790" w="5552307">
                <a:moveTo>
                  <a:pt x="0" y="0"/>
                </a:moveTo>
                <a:lnTo>
                  <a:pt x="5552306" y="0"/>
                </a:lnTo>
                <a:lnTo>
                  <a:pt x="5552306" y="2316790"/>
                </a:lnTo>
                <a:lnTo>
                  <a:pt x="0" y="2316790"/>
                </a:lnTo>
                <a:lnTo>
                  <a:pt x="0" y="0"/>
                </a:lnTo>
                <a:close/>
              </a:path>
            </a:pathLst>
          </a:custGeom>
          <a:blipFill>
            <a:blip r:embed="rId2"/>
            <a:stretch>
              <a:fillRect l="0" t="0" r="0" b="0"/>
            </a:stretch>
          </a:blipFill>
        </p:spPr>
      </p:sp>
      <p:sp>
        <p:nvSpPr>
          <p:cNvPr name="TextBox 3" id="3"/>
          <p:cNvSpPr txBox="true"/>
          <p:nvPr/>
        </p:nvSpPr>
        <p:spPr>
          <a:xfrm rot="0">
            <a:off x="297855" y="981075"/>
            <a:ext cx="9691289" cy="878526"/>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a:rPr>
              <a:t>+ Trái tim: là công cụ hỗ trợ để đếm số mạng của player. Khi trái tim mất hết đồng nghĩa rằng trò chơi kết thúc - game over</a:t>
            </a:r>
            <a:r>
              <a:rPr lang="en-US" sz="2537">
                <a:solidFill>
                  <a:srgbClr val="000000"/>
                </a:solidFill>
                <a:latin typeface="Noto Sans Bold"/>
              </a:rPr>
              <a:t>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17574" y="2123592"/>
            <a:ext cx="6202848" cy="4695452"/>
          </a:xfrm>
          <a:custGeom>
            <a:avLst/>
            <a:gdLst/>
            <a:ahLst/>
            <a:cxnLst/>
            <a:rect r="r" b="b" t="t" l="l"/>
            <a:pathLst>
              <a:path h="4695452" w="6202848">
                <a:moveTo>
                  <a:pt x="0" y="0"/>
                </a:moveTo>
                <a:lnTo>
                  <a:pt x="6202848" y="0"/>
                </a:lnTo>
                <a:lnTo>
                  <a:pt x="6202848" y="4695451"/>
                </a:lnTo>
                <a:lnTo>
                  <a:pt x="0" y="4695451"/>
                </a:lnTo>
                <a:lnTo>
                  <a:pt x="0" y="0"/>
                </a:lnTo>
                <a:close/>
              </a:path>
            </a:pathLst>
          </a:custGeom>
          <a:blipFill>
            <a:blip r:embed="rId2"/>
            <a:stretch>
              <a:fillRect l="0" t="0" r="0" b="0"/>
            </a:stretch>
          </a:blipFill>
        </p:spPr>
      </p:sp>
      <p:sp>
        <p:nvSpPr>
          <p:cNvPr name="TextBox 3" id="3"/>
          <p:cNvSpPr txBox="true"/>
          <p:nvPr/>
        </p:nvSpPr>
        <p:spPr>
          <a:xfrm rot="0">
            <a:off x="363662" y="357183"/>
            <a:ext cx="9629212" cy="1136972"/>
          </a:xfrm>
          <a:prstGeom prst="rect">
            <a:avLst/>
          </a:prstGeom>
        </p:spPr>
        <p:txBody>
          <a:bodyPr anchor="t" rtlCol="false" tIns="0" lIns="0" bIns="0" rIns="0">
            <a:spAutoFit/>
          </a:bodyPr>
          <a:lstStyle/>
          <a:p>
            <a:pPr marL="850066" indent="-425033" lvl="1">
              <a:lnSpc>
                <a:spcPts val="5512"/>
              </a:lnSpc>
              <a:buFont typeface="Arial"/>
              <a:buChar char="•"/>
            </a:pPr>
            <a:r>
              <a:rPr lang="en-US" sz="3937">
                <a:solidFill>
                  <a:srgbClr val="000000"/>
                </a:solidFill>
                <a:latin typeface="Noto Sans Bold"/>
              </a:rPr>
              <a:t>Phông nền:</a:t>
            </a:r>
          </a:p>
          <a:p>
            <a:pPr>
              <a:lnSpc>
                <a:spcPts val="3552"/>
              </a:lnSpc>
              <a:spcBef>
                <a:spcPct val="0"/>
              </a:spcBef>
            </a:pPr>
            <a:r>
              <a:rPr lang="en-US" sz="2537">
                <a:solidFill>
                  <a:srgbClr val="000000"/>
                </a:solidFill>
                <a:latin typeface="Noto Sans"/>
              </a:rPr>
              <a:t>+ Có 4 phông nền với thời xuất hiện khác nhau.</a:t>
            </a:r>
          </a:p>
        </p:txBody>
      </p:sp>
      <p:sp>
        <p:nvSpPr>
          <p:cNvPr name="TextBox 4" id="4"/>
          <p:cNvSpPr txBox="true"/>
          <p:nvPr/>
        </p:nvSpPr>
        <p:spPr>
          <a:xfrm rot="0">
            <a:off x="2546393" y="7400068"/>
            <a:ext cx="4545211" cy="447361"/>
          </a:xfrm>
          <a:prstGeom prst="rect">
            <a:avLst/>
          </a:prstGeom>
        </p:spPr>
        <p:txBody>
          <a:bodyPr anchor="t" rtlCol="false" tIns="0" lIns="0" bIns="0" rIns="0">
            <a:spAutoFit/>
          </a:bodyPr>
          <a:lstStyle/>
          <a:p>
            <a:pPr>
              <a:lnSpc>
                <a:spcPts val="3692"/>
              </a:lnSpc>
              <a:spcBef>
                <a:spcPct val="0"/>
              </a:spcBef>
            </a:pPr>
            <a:r>
              <a:rPr lang="en-US" sz="2637">
                <a:solidFill>
                  <a:srgbClr val="000000"/>
                </a:solidFill>
                <a:latin typeface="Noto Sans Bold"/>
              </a:rPr>
              <a:t>Nền khi chuẩn bị vào game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820233" y="1667695"/>
            <a:ext cx="6229318" cy="4727455"/>
          </a:xfrm>
          <a:custGeom>
            <a:avLst/>
            <a:gdLst/>
            <a:ahLst/>
            <a:cxnLst/>
            <a:rect r="r" b="b" t="t" l="l"/>
            <a:pathLst>
              <a:path h="4727455" w="6229318">
                <a:moveTo>
                  <a:pt x="0" y="0"/>
                </a:moveTo>
                <a:lnTo>
                  <a:pt x="6229318" y="0"/>
                </a:lnTo>
                <a:lnTo>
                  <a:pt x="6229318" y="4727455"/>
                </a:lnTo>
                <a:lnTo>
                  <a:pt x="0" y="4727455"/>
                </a:lnTo>
                <a:lnTo>
                  <a:pt x="0" y="0"/>
                </a:lnTo>
                <a:close/>
              </a:path>
            </a:pathLst>
          </a:custGeom>
          <a:blipFill>
            <a:blip r:embed="rId2"/>
            <a:stretch>
              <a:fillRect l="0" t="0" r="0" b="0"/>
            </a:stretch>
          </a:blipFill>
        </p:spPr>
      </p:sp>
      <p:sp>
        <p:nvSpPr>
          <p:cNvPr name="TextBox 3" id="3"/>
          <p:cNvSpPr txBox="true"/>
          <p:nvPr/>
        </p:nvSpPr>
        <p:spPr>
          <a:xfrm rot="0">
            <a:off x="2971601" y="6837943"/>
            <a:ext cx="3926582" cy="430851"/>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Bold"/>
              </a:rPr>
              <a:t>Nền khi trò chơi bắt đầu</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030722" y="2037267"/>
            <a:ext cx="6225556" cy="4729028"/>
          </a:xfrm>
          <a:custGeom>
            <a:avLst/>
            <a:gdLst/>
            <a:ahLst/>
            <a:cxnLst/>
            <a:rect r="r" b="b" t="t" l="l"/>
            <a:pathLst>
              <a:path h="4729028" w="6225556">
                <a:moveTo>
                  <a:pt x="0" y="0"/>
                </a:moveTo>
                <a:lnTo>
                  <a:pt x="6225556" y="0"/>
                </a:lnTo>
                <a:lnTo>
                  <a:pt x="6225556" y="4729028"/>
                </a:lnTo>
                <a:lnTo>
                  <a:pt x="0" y="4729028"/>
                </a:lnTo>
                <a:lnTo>
                  <a:pt x="0" y="0"/>
                </a:lnTo>
                <a:close/>
              </a:path>
            </a:pathLst>
          </a:custGeom>
          <a:blipFill>
            <a:blip r:embed="rId2"/>
            <a:stretch>
              <a:fillRect l="0" t="0" r="0" b="0"/>
            </a:stretch>
          </a:blipFill>
        </p:spPr>
      </p:sp>
      <p:sp>
        <p:nvSpPr>
          <p:cNvPr name="TextBox 3" id="3"/>
          <p:cNvSpPr txBox="true"/>
          <p:nvPr/>
        </p:nvSpPr>
        <p:spPr>
          <a:xfrm rot="0">
            <a:off x="2640707" y="7626019"/>
            <a:ext cx="5005586" cy="430851"/>
          </a:xfrm>
          <a:prstGeom prst="rect">
            <a:avLst/>
          </a:prstGeom>
        </p:spPr>
        <p:txBody>
          <a:bodyPr anchor="t" rtlCol="false" tIns="0" lIns="0" bIns="0" rIns="0">
            <a:spAutoFit/>
          </a:bodyPr>
          <a:lstStyle/>
          <a:p>
            <a:pPr algn="ctr">
              <a:lnSpc>
                <a:spcPts val="3552"/>
              </a:lnSpc>
              <a:spcBef>
                <a:spcPct val="0"/>
              </a:spcBef>
            </a:pPr>
            <a:r>
              <a:rPr lang="en-US" sz="2537">
                <a:solidFill>
                  <a:srgbClr val="000000"/>
                </a:solidFill>
                <a:latin typeface="Noto Sans Bold"/>
              </a:rPr>
              <a:t>Nền khi ta thất bại - game over</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033549" y="2814254"/>
            <a:ext cx="6219901" cy="4658491"/>
          </a:xfrm>
          <a:custGeom>
            <a:avLst/>
            <a:gdLst/>
            <a:ahLst/>
            <a:cxnLst/>
            <a:rect r="r" b="b" t="t" l="l"/>
            <a:pathLst>
              <a:path h="4658491" w="6219901">
                <a:moveTo>
                  <a:pt x="0" y="0"/>
                </a:moveTo>
                <a:lnTo>
                  <a:pt x="6219902" y="0"/>
                </a:lnTo>
                <a:lnTo>
                  <a:pt x="6219902" y="4658492"/>
                </a:lnTo>
                <a:lnTo>
                  <a:pt x="0" y="4658492"/>
                </a:lnTo>
                <a:lnTo>
                  <a:pt x="0" y="0"/>
                </a:lnTo>
                <a:close/>
              </a:path>
            </a:pathLst>
          </a:custGeom>
          <a:blipFill>
            <a:blip r:embed="rId2"/>
            <a:stretch>
              <a:fillRect l="0" t="0" r="0" b="0"/>
            </a:stretch>
          </a:blipFill>
        </p:spPr>
      </p:sp>
      <p:sp>
        <p:nvSpPr>
          <p:cNvPr name="TextBox 3" id="3"/>
          <p:cNvSpPr txBox="true"/>
          <p:nvPr/>
        </p:nvSpPr>
        <p:spPr>
          <a:xfrm rot="0">
            <a:off x="2595314" y="8043235"/>
            <a:ext cx="5096371" cy="430851"/>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Bold"/>
              </a:rPr>
              <a:t>Nền khi ta chiến thắng - Victory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stretch>
              <a:fillRect l="-17258" t="-2021" r="-17258" b="0"/>
            </a:stretch>
          </a:blipFill>
        </p:spPr>
      </p:sp>
      <p:sp>
        <p:nvSpPr>
          <p:cNvPr name="TextBox 3" id="3"/>
          <p:cNvSpPr txBox="true"/>
          <p:nvPr/>
        </p:nvSpPr>
        <p:spPr>
          <a:xfrm rot="0">
            <a:off x="726029" y="2570661"/>
            <a:ext cx="8834942" cy="760815"/>
          </a:xfrm>
          <a:prstGeom prst="rect">
            <a:avLst/>
          </a:prstGeom>
        </p:spPr>
        <p:txBody>
          <a:bodyPr anchor="t" rtlCol="false" tIns="0" lIns="0" bIns="0" rIns="0">
            <a:spAutoFit/>
          </a:bodyPr>
          <a:lstStyle/>
          <a:p>
            <a:pPr algn="ctr">
              <a:lnSpc>
                <a:spcPts val="6250"/>
              </a:lnSpc>
              <a:spcBef>
                <a:spcPct val="0"/>
              </a:spcBef>
            </a:pPr>
            <a:r>
              <a:rPr lang="en-US" sz="4464">
                <a:solidFill>
                  <a:srgbClr val="FF3131"/>
                </a:solidFill>
                <a:latin typeface="Noto Sans Bold"/>
              </a:rPr>
              <a:t>Name game: Bảo vệ Trái Đất !</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993025" y="3436625"/>
            <a:ext cx="4910227" cy="1003165"/>
          </a:xfrm>
          <a:custGeom>
            <a:avLst/>
            <a:gdLst/>
            <a:ahLst/>
            <a:cxnLst/>
            <a:rect r="r" b="b" t="t" l="l"/>
            <a:pathLst>
              <a:path h="1003165" w="4910227">
                <a:moveTo>
                  <a:pt x="0" y="0"/>
                </a:moveTo>
                <a:lnTo>
                  <a:pt x="4910227" y="0"/>
                </a:lnTo>
                <a:lnTo>
                  <a:pt x="4910227" y="1003165"/>
                </a:lnTo>
                <a:lnTo>
                  <a:pt x="0" y="1003165"/>
                </a:lnTo>
                <a:lnTo>
                  <a:pt x="0" y="0"/>
                </a:lnTo>
                <a:close/>
              </a:path>
            </a:pathLst>
          </a:custGeom>
          <a:blipFill>
            <a:blip r:embed="rId2"/>
            <a:stretch>
              <a:fillRect l="0" t="0" r="0" b="0"/>
            </a:stretch>
          </a:blipFill>
        </p:spPr>
      </p:sp>
      <p:sp>
        <p:nvSpPr>
          <p:cNvPr name="Freeform 3" id="3"/>
          <p:cNvSpPr/>
          <p:nvPr/>
        </p:nvSpPr>
        <p:spPr>
          <a:xfrm flipH="false" flipV="false" rot="0">
            <a:off x="2081625" y="5391945"/>
            <a:ext cx="4821627" cy="1403765"/>
          </a:xfrm>
          <a:custGeom>
            <a:avLst/>
            <a:gdLst/>
            <a:ahLst/>
            <a:cxnLst/>
            <a:rect r="r" b="b" t="t" l="l"/>
            <a:pathLst>
              <a:path h="1403765" w="4821627">
                <a:moveTo>
                  <a:pt x="0" y="0"/>
                </a:moveTo>
                <a:lnTo>
                  <a:pt x="4821627" y="0"/>
                </a:lnTo>
                <a:lnTo>
                  <a:pt x="4821627" y="1403764"/>
                </a:lnTo>
                <a:lnTo>
                  <a:pt x="0" y="1403764"/>
                </a:lnTo>
                <a:lnTo>
                  <a:pt x="0" y="0"/>
                </a:lnTo>
                <a:close/>
              </a:path>
            </a:pathLst>
          </a:custGeom>
          <a:blipFill>
            <a:blip r:embed="rId3"/>
            <a:stretch>
              <a:fillRect l="0" t="0" r="0" b="0"/>
            </a:stretch>
          </a:blipFill>
        </p:spPr>
      </p:sp>
      <p:sp>
        <p:nvSpPr>
          <p:cNvPr name="TextBox 4" id="4"/>
          <p:cNvSpPr txBox="true"/>
          <p:nvPr/>
        </p:nvSpPr>
        <p:spPr>
          <a:xfrm rot="0">
            <a:off x="0" y="654841"/>
            <a:ext cx="9637996" cy="1172532"/>
          </a:xfrm>
          <a:prstGeom prst="rect">
            <a:avLst/>
          </a:prstGeom>
        </p:spPr>
        <p:txBody>
          <a:bodyPr anchor="t" rtlCol="false" tIns="0" lIns="0" bIns="0" rIns="0">
            <a:spAutoFit/>
          </a:bodyPr>
          <a:lstStyle/>
          <a:p>
            <a:pPr marL="850066" indent="-425033" lvl="1">
              <a:lnSpc>
                <a:spcPts val="5512"/>
              </a:lnSpc>
              <a:buFont typeface="Arial"/>
              <a:buChar char="•"/>
            </a:pPr>
            <a:r>
              <a:rPr lang="en-US" sz="3937">
                <a:solidFill>
                  <a:srgbClr val="000000"/>
                </a:solidFill>
                <a:latin typeface="Noto Sans Bold"/>
              </a:rPr>
              <a:t>Tính năng</a:t>
            </a:r>
          </a:p>
          <a:p>
            <a:pPr>
              <a:lnSpc>
                <a:spcPts val="3832"/>
              </a:lnSpc>
              <a:spcBef>
                <a:spcPct val="0"/>
              </a:spcBef>
            </a:pPr>
            <a:r>
              <a:rPr lang="en-US" sz="2737">
                <a:solidFill>
                  <a:srgbClr val="000000"/>
                </a:solidFill>
                <a:latin typeface="Noto Sans"/>
              </a:rPr>
              <a:t>+ Có thể tính điểm, tính thời gian</a:t>
            </a:r>
          </a:p>
        </p:txBody>
      </p:sp>
    </p:spTree>
  </p:cSld>
  <p:clrMapOvr>
    <a:masterClrMapping/>
  </p:clrMapOvr>
</p:sld>
</file>

<file path=ppt/slides/slide2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49137" y="645316"/>
            <a:ext cx="9937863" cy="4061147"/>
          </a:xfrm>
          <a:prstGeom prst="rect">
            <a:avLst/>
          </a:prstGeom>
        </p:spPr>
        <p:txBody>
          <a:bodyPr anchor="t" rtlCol="false" tIns="0" lIns="0" bIns="0" rIns="0">
            <a:spAutoFit/>
          </a:bodyPr>
          <a:lstStyle/>
          <a:p>
            <a:pPr marL="806887" indent="-403443" lvl="1">
              <a:lnSpc>
                <a:spcPts val="5232"/>
              </a:lnSpc>
              <a:buFont typeface="Arial"/>
              <a:buChar char="•"/>
            </a:pPr>
            <a:r>
              <a:rPr lang="en-US" sz="3737">
                <a:solidFill>
                  <a:srgbClr val="000000"/>
                </a:solidFill>
                <a:latin typeface="Noto Sans Bold"/>
              </a:rPr>
              <a:t>Luật chơi:</a:t>
            </a:r>
          </a:p>
          <a:p>
            <a:pPr>
              <a:lnSpc>
                <a:spcPts val="3832"/>
              </a:lnSpc>
            </a:pPr>
            <a:r>
              <a:rPr lang="en-US" sz="2737">
                <a:solidFill>
                  <a:srgbClr val="000000"/>
                </a:solidFill>
                <a:latin typeface="Noto Sans"/>
              </a:rPr>
              <a:t>+ Người chơi cần điều khiển hướng của player né đạn và UFO. bấm phím space để bắn. Mục tiêu là cần tiêu diêt được boss là sẽ chiến thắng và cố gắng hoàn thành với thời gian nhanh nhất. Sẽ có 3 mạng chơi, nếu như hết mạng sẽ hiện Game over và dừng toàn bộ chương trình và nếu đánh bại được trùm cuối boss thì sẽ chiến thắng hiện Victory.</a:t>
            </a:r>
          </a:p>
          <a:p>
            <a:pPr>
              <a:lnSpc>
                <a:spcPts val="3832"/>
              </a:lnSpc>
              <a:spcBef>
                <a:spcPct val="0"/>
              </a:spcBef>
            </a:pPr>
          </a:p>
        </p:txBody>
      </p:sp>
    </p:spTree>
  </p:cSld>
  <p:clrMapOvr>
    <a:masterClrMapping/>
  </p:clrMapOvr>
</p:sld>
</file>

<file path=ppt/slides/slide22.xml><?xml version="1.0" encoding="utf-8"?>
<p:sld xmlns:p="http://schemas.openxmlformats.org/presentationml/2006/main" xmlns:a="http://schemas.openxmlformats.org/drawingml/2006/main">
  <p:cSld>
    <p:bg>
      <p:bgPr>
        <a:solidFill>
          <a:srgbClr val="DDA162"/>
        </a:solidFill>
      </p:bgPr>
    </p:bg>
    <p:spTree>
      <p:nvGrpSpPr>
        <p:cNvPr id="1" name=""/>
        <p:cNvGrpSpPr/>
        <p:nvPr/>
      </p:nvGrpSpPr>
      <p:grpSpPr>
        <a:xfrm>
          <a:off x="0" y="0"/>
          <a:ext cx="0" cy="0"/>
          <a:chOff x="0" y="0"/>
          <a:chExt cx="0" cy="0"/>
        </a:xfrm>
      </p:grpSpPr>
      <p:sp>
        <p:nvSpPr>
          <p:cNvPr name="TextBox 2" id="2"/>
          <p:cNvSpPr txBox="true"/>
          <p:nvPr/>
        </p:nvSpPr>
        <p:spPr>
          <a:xfrm rot="0">
            <a:off x="0" y="1224115"/>
            <a:ext cx="10287000" cy="2716530"/>
          </a:xfrm>
          <a:prstGeom prst="rect">
            <a:avLst/>
          </a:prstGeom>
        </p:spPr>
        <p:txBody>
          <a:bodyPr anchor="t" rtlCol="false" tIns="0" lIns="0" bIns="0" rIns="0">
            <a:spAutoFit/>
          </a:bodyPr>
          <a:lstStyle/>
          <a:p>
            <a:pPr algn="ctr">
              <a:lnSpc>
                <a:spcPts val="10919"/>
              </a:lnSpc>
            </a:pPr>
            <a:r>
              <a:rPr lang="en-US" sz="7800">
                <a:solidFill>
                  <a:srgbClr val="000000"/>
                </a:solidFill>
                <a:latin typeface="Noto Sans Bold"/>
              </a:rPr>
              <a:t>Thank you everyone for listening</a:t>
            </a:r>
          </a:p>
        </p:txBody>
      </p:sp>
      <p:grpSp>
        <p:nvGrpSpPr>
          <p:cNvPr name="Group 3" id="3"/>
          <p:cNvGrpSpPr/>
          <p:nvPr/>
        </p:nvGrpSpPr>
        <p:grpSpPr>
          <a:xfrm rot="0">
            <a:off x="1028700" y="4216653"/>
            <a:ext cx="8229600" cy="3754349"/>
            <a:chOff x="0" y="0"/>
            <a:chExt cx="10972800" cy="5005798"/>
          </a:xfrm>
        </p:grpSpPr>
        <p:sp>
          <p:nvSpPr>
            <p:cNvPr name="TextBox 4" id="4"/>
            <p:cNvSpPr txBox="true"/>
            <p:nvPr/>
          </p:nvSpPr>
          <p:spPr>
            <a:xfrm rot="0">
              <a:off x="0" y="552450"/>
              <a:ext cx="10972800" cy="4453348"/>
            </a:xfrm>
            <a:prstGeom prst="rect">
              <a:avLst/>
            </a:prstGeom>
          </p:spPr>
          <p:txBody>
            <a:bodyPr anchor="t" rtlCol="false" tIns="0" lIns="0" bIns="0" rIns="0">
              <a:spAutoFit/>
            </a:bodyPr>
            <a:lstStyle/>
            <a:p>
              <a:pPr algn="ctr">
                <a:lnSpc>
                  <a:spcPts val="11859"/>
                </a:lnSpc>
              </a:pPr>
              <a:r>
                <a:rPr lang="en-US" sz="14824">
                  <a:solidFill>
                    <a:srgbClr val="1533F4"/>
                  </a:solidFill>
                  <a:latin typeface="Futura Display"/>
                </a:rPr>
                <a:t>THANK YOU SO MUCH!</a:t>
              </a:r>
            </a:p>
          </p:txBody>
        </p:sp>
        <p:sp>
          <p:nvSpPr>
            <p:cNvPr name="TextBox 5" id="5"/>
            <p:cNvSpPr txBox="true"/>
            <p:nvPr/>
          </p:nvSpPr>
          <p:spPr>
            <a:xfrm rot="-135038">
              <a:off x="945690" y="857318"/>
              <a:ext cx="9101365" cy="3862315"/>
            </a:xfrm>
            <a:prstGeom prst="rect">
              <a:avLst/>
            </a:prstGeom>
          </p:spPr>
          <p:txBody>
            <a:bodyPr anchor="t" rtlCol="false" tIns="0" lIns="0" bIns="0" rIns="0">
              <a:spAutoFit/>
            </a:bodyPr>
            <a:lstStyle/>
            <a:p>
              <a:pPr algn="ctr">
                <a:lnSpc>
                  <a:spcPts val="10070"/>
                </a:lnSpc>
              </a:pPr>
              <a:r>
                <a:rPr lang="en-US" sz="13427">
                  <a:solidFill>
                    <a:srgbClr val="F6CF00"/>
                  </a:solidFill>
                  <a:latin typeface="Mr Dafoe"/>
                </a:rPr>
                <a:t>thank you so much</a:t>
              </a:r>
            </a:p>
          </p:txBody>
        </p:sp>
      </p:grpSp>
      <p:sp>
        <p:nvSpPr>
          <p:cNvPr name="TextBox 6" id="6"/>
          <p:cNvSpPr txBox="true"/>
          <p:nvPr/>
        </p:nvSpPr>
        <p:spPr>
          <a:xfrm rot="0">
            <a:off x="1947533" y="8437880"/>
            <a:ext cx="6391935" cy="1545590"/>
          </a:xfrm>
          <a:prstGeom prst="rect">
            <a:avLst/>
          </a:prstGeom>
        </p:spPr>
        <p:txBody>
          <a:bodyPr anchor="t" rtlCol="false" tIns="0" lIns="0" bIns="0" rIns="0">
            <a:spAutoFit/>
          </a:bodyPr>
          <a:lstStyle/>
          <a:p>
            <a:pPr algn="ctr">
              <a:lnSpc>
                <a:spcPts val="6160"/>
              </a:lnSpc>
            </a:pPr>
            <a:r>
              <a:rPr lang="en-US" sz="4400">
                <a:solidFill>
                  <a:srgbClr val="000000"/>
                </a:solidFill>
                <a:latin typeface="DejaVu Serif Bold"/>
              </a:rPr>
              <a:t>Goodbye, chúc một ngày tốt lành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44564" y="5257800"/>
            <a:ext cx="6311119" cy="4646419"/>
          </a:xfrm>
          <a:custGeom>
            <a:avLst/>
            <a:gdLst/>
            <a:ahLst/>
            <a:cxnLst/>
            <a:rect r="r" b="b" t="t" l="l"/>
            <a:pathLst>
              <a:path h="4646419" w="6311119">
                <a:moveTo>
                  <a:pt x="0" y="0"/>
                </a:moveTo>
                <a:lnTo>
                  <a:pt x="6311119" y="0"/>
                </a:lnTo>
                <a:lnTo>
                  <a:pt x="6311119" y="4646419"/>
                </a:lnTo>
                <a:lnTo>
                  <a:pt x="0" y="4646419"/>
                </a:lnTo>
                <a:lnTo>
                  <a:pt x="0" y="0"/>
                </a:lnTo>
                <a:close/>
              </a:path>
            </a:pathLst>
          </a:custGeom>
          <a:blipFill>
            <a:blip r:embed="rId2"/>
            <a:stretch>
              <a:fillRect l="0" t="-935" r="0" b="-935"/>
            </a:stretch>
          </a:blipFill>
        </p:spPr>
      </p:sp>
      <p:sp>
        <p:nvSpPr>
          <p:cNvPr name="TextBox 3" id="3"/>
          <p:cNvSpPr txBox="true"/>
          <p:nvPr/>
        </p:nvSpPr>
        <p:spPr>
          <a:xfrm rot="0">
            <a:off x="423412" y="466725"/>
            <a:ext cx="9440176" cy="4834890"/>
          </a:xfrm>
          <a:prstGeom prst="rect">
            <a:avLst/>
          </a:prstGeom>
        </p:spPr>
        <p:txBody>
          <a:bodyPr anchor="t" rtlCol="false" tIns="0" lIns="0" bIns="0" rIns="0">
            <a:spAutoFit/>
          </a:bodyPr>
          <a:lstStyle/>
          <a:p>
            <a:pPr marL="712468" indent="-356234" lvl="1">
              <a:lnSpc>
                <a:spcPts val="4619"/>
              </a:lnSpc>
              <a:buFont typeface="Arial"/>
              <a:buChar char="•"/>
            </a:pPr>
            <a:r>
              <a:rPr lang="en-US" sz="3299">
                <a:solidFill>
                  <a:srgbClr val="000000"/>
                </a:solidFill>
                <a:latin typeface="Noto Serif Display Bold"/>
              </a:rPr>
              <a:t>Nội dung:</a:t>
            </a:r>
          </a:p>
          <a:p>
            <a:pPr marL="647700" indent="-323850" lvl="1">
              <a:lnSpc>
                <a:spcPts val="4200"/>
              </a:lnSpc>
              <a:buFont typeface="Arial"/>
              <a:buChar char="•"/>
            </a:pPr>
            <a:r>
              <a:rPr lang="en-US" sz="3000">
                <a:solidFill>
                  <a:srgbClr val="000000"/>
                </a:solidFill>
                <a:latin typeface="Noto Serif Display"/>
              </a:rPr>
              <a:t>Game bảo vệ trái đất được dựa trên trò bắn gà</a:t>
            </a:r>
          </a:p>
          <a:p>
            <a:pPr marL="647700" indent="-323850" lvl="1">
              <a:lnSpc>
                <a:spcPts val="4200"/>
              </a:lnSpc>
              <a:buFont typeface="Arial"/>
              <a:buChar char="•"/>
            </a:pPr>
            <a:r>
              <a:rPr lang="en-US" sz="3000">
                <a:solidFill>
                  <a:srgbClr val="000000"/>
                </a:solidFill>
                <a:latin typeface="Noto Serif Display"/>
              </a:rPr>
              <a:t>Đây là 1 tựa game tuổi thơ của rất nhiều người và được rất nhiều nhà làm game cosplay lại và biến tấu tương tự vậy</a:t>
            </a:r>
          </a:p>
          <a:p>
            <a:pPr marL="647700" indent="-323850" lvl="1">
              <a:lnSpc>
                <a:spcPts val="4200"/>
              </a:lnSpc>
              <a:buFont typeface="Arial"/>
              <a:buChar char="•"/>
            </a:pPr>
            <a:r>
              <a:rPr lang="en-US" sz="3000">
                <a:solidFill>
                  <a:srgbClr val="000000"/>
                </a:solidFill>
                <a:latin typeface="Noto Serif Display"/>
              </a:rPr>
              <a:t>Thể loại game dễ chơi và đồ họa đẹp mắt cùng các cấp độ tăng dần khiến cho người chơi muốn chinh phục nó</a:t>
            </a:r>
          </a:p>
          <a:p>
            <a:pPr>
              <a:lnSpc>
                <a:spcPts val="4200"/>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10336" y="307179"/>
            <a:ext cx="2512715" cy="1366842"/>
          </a:xfrm>
          <a:prstGeom prst="rect">
            <a:avLst/>
          </a:prstGeom>
        </p:spPr>
        <p:txBody>
          <a:bodyPr anchor="t" rtlCol="false" tIns="0" lIns="0" bIns="0" rIns="0">
            <a:spAutoFit/>
          </a:bodyPr>
          <a:lstStyle/>
          <a:p>
            <a:pPr algn="ctr">
              <a:lnSpc>
                <a:spcPts val="5512"/>
              </a:lnSpc>
            </a:pPr>
            <a:r>
              <a:rPr lang="en-US" sz="3937">
                <a:solidFill>
                  <a:srgbClr val="000000"/>
                </a:solidFill>
                <a:latin typeface="Noto Sans Bold"/>
              </a:rPr>
              <a:t>2. Chi tiết:</a:t>
            </a:r>
          </a:p>
          <a:p>
            <a:pPr>
              <a:lnSpc>
                <a:spcPts val="5512"/>
              </a:lnSpc>
              <a:spcBef>
                <a:spcPct val="0"/>
              </a:spcBef>
            </a:pPr>
            <a:r>
              <a:rPr lang="en-US" sz="3937">
                <a:solidFill>
                  <a:srgbClr val="000000"/>
                </a:solidFill>
                <a:latin typeface="Noto Sans Bold"/>
              </a:rPr>
              <a:t> </a:t>
            </a:r>
          </a:p>
        </p:txBody>
      </p:sp>
      <p:sp>
        <p:nvSpPr>
          <p:cNvPr name="TextBox 3" id="3"/>
          <p:cNvSpPr txBox="true"/>
          <p:nvPr/>
        </p:nvSpPr>
        <p:spPr>
          <a:xfrm rot="0">
            <a:off x="410336" y="1277002"/>
            <a:ext cx="9876664" cy="7491417"/>
          </a:xfrm>
          <a:prstGeom prst="rect">
            <a:avLst/>
          </a:prstGeom>
        </p:spPr>
        <p:txBody>
          <a:bodyPr anchor="t" rtlCol="false" tIns="0" lIns="0" bIns="0" rIns="0">
            <a:spAutoFit/>
          </a:bodyPr>
          <a:lstStyle/>
          <a:p>
            <a:pPr>
              <a:lnSpc>
                <a:spcPts val="5512"/>
              </a:lnSpc>
            </a:pPr>
            <a:r>
              <a:rPr lang="en-US" sz="3937">
                <a:solidFill>
                  <a:srgbClr val="000000"/>
                </a:solidFill>
                <a:latin typeface="Noto Sans Bold"/>
              </a:rPr>
              <a:t>*Lý do:</a:t>
            </a:r>
          </a:p>
          <a:p>
            <a:pPr>
              <a:lnSpc>
                <a:spcPts val="3692"/>
              </a:lnSpc>
            </a:pPr>
            <a:r>
              <a:rPr lang="en-US" sz="2637">
                <a:solidFill>
                  <a:srgbClr val="000000"/>
                </a:solidFill>
                <a:latin typeface="Noto Sans"/>
              </a:rPr>
              <a:t>-Do đây là 1 tựa game tuổi thơ em chơi rất nhiều, và em ấn tượng với nó bởi các tính năng thú vị của nó như đồ họa, âm thanh và cách chơi đơn giản nhưng lại rất thú vị của game.</a:t>
            </a:r>
          </a:p>
          <a:p>
            <a:pPr>
              <a:lnSpc>
                <a:spcPts val="5512"/>
              </a:lnSpc>
            </a:pPr>
            <a:r>
              <a:rPr lang="en-US" sz="3937">
                <a:solidFill>
                  <a:srgbClr val="000000"/>
                </a:solidFill>
                <a:latin typeface="Noto Sans Bold"/>
              </a:rPr>
              <a:t> * Cốt truyện:</a:t>
            </a:r>
          </a:p>
          <a:p>
            <a:pPr marL="569403" indent="-284701" lvl="1">
              <a:lnSpc>
                <a:spcPts val="3692"/>
              </a:lnSpc>
              <a:buFont typeface="Arial"/>
              <a:buChar char="•"/>
            </a:pPr>
            <a:r>
              <a:rPr lang="en-US" sz="2637">
                <a:solidFill>
                  <a:srgbClr val="000000"/>
                </a:solidFill>
                <a:latin typeface="Noto Sans"/>
              </a:rPr>
              <a:t>Vào năm 2300, Trái đất bị 1 thế lực từ ngoài không gian tấn công vì thế nên người trái đất đã chống trả, chiến đấu đến cùng.</a:t>
            </a:r>
          </a:p>
          <a:p>
            <a:pPr marL="569403" indent="-284701" lvl="1">
              <a:lnSpc>
                <a:spcPts val="3692"/>
              </a:lnSpc>
              <a:buFont typeface="Arial"/>
              <a:buChar char="•"/>
            </a:pPr>
            <a:r>
              <a:rPr lang="en-US" sz="2637">
                <a:solidFill>
                  <a:srgbClr val="000000"/>
                </a:solidFill>
                <a:latin typeface="Noto Sans"/>
              </a:rPr>
              <a:t>Để tạo ra game bảo vệ trái đất, em lựa chọn lập trình trong Scratch vì nó có đầy đủ các lệnh và dễ dàng thực hiện</a:t>
            </a:r>
          </a:p>
          <a:p>
            <a:pPr>
              <a:lnSpc>
                <a:spcPts val="3692"/>
              </a:lnSpc>
            </a:pPr>
          </a:p>
          <a:p>
            <a:pPr>
              <a:lnSpc>
                <a:spcPts val="3272"/>
              </a:lnSpc>
            </a:pPr>
          </a:p>
          <a:p>
            <a:pPr>
              <a:lnSpc>
                <a:spcPts val="3272"/>
              </a:lnSpc>
            </a:pPr>
          </a:p>
          <a:p>
            <a:pPr>
              <a:lnSpc>
                <a:spcPts val="3272"/>
              </a:lnSpc>
            </a:pPr>
          </a:p>
          <a:p>
            <a:pPr>
              <a:lnSpc>
                <a:spcPts val="5512"/>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28615" y="157079"/>
            <a:ext cx="3232448" cy="1366842"/>
          </a:xfrm>
          <a:prstGeom prst="rect">
            <a:avLst/>
          </a:prstGeom>
        </p:spPr>
        <p:txBody>
          <a:bodyPr anchor="t" rtlCol="false" tIns="0" lIns="0" bIns="0" rIns="0">
            <a:spAutoFit/>
          </a:bodyPr>
          <a:lstStyle/>
          <a:p>
            <a:pPr algn="ctr">
              <a:lnSpc>
                <a:spcPts val="5512"/>
              </a:lnSpc>
            </a:pPr>
            <a:r>
              <a:rPr lang="en-US" sz="3937">
                <a:solidFill>
                  <a:srgbClr val="000000"/>
                </a:solidFill>
                <a:latin typeface="Noto Sans Bold"/>
              </a:rPr>
              <a:t>3. Giới Thiệu:</a:t>
            </a:r>
          </a:p>
          <a:p>
            <a:pPr>
              <a:lnSpc>
                <a:spcPts val="5512"/>
              </a:lnSpc>
              <a:spcBef>
                <a:spcPct val="0"/>
              </a:spcBef>
            </a:pPr>
          </a:p>
        </p:txBody>
      </p:sp>
      <p:sp>
        <p:nvSpPr>
          <p:cNvPr name="TextBox 3" id="3"/>
          <p:cNvSpPr txBox="true"/>
          <p:nvPr/>
        </p:nvSpPr>
        <p:spPr>
          <a:xfrm rot="0">
            <a:off x="328615" y="1218712"/>
            <a:ext cx="9958385" cy="3375347"/>
          </a:xfrm>
          <a:prstGeom prst="rect">
            <a:avLst/>
          </a:prstGeom>
        </p:spPr>
        <p:txBody>
          <a:bodyPr anchor="t" rtlCol="false" tIns="0" lIns="0" bIns="0" rIns="0">
            <a:spAutoFit/>
          </a:bodyPr>
          <a:lstStyle/>
          <a:p>
            <a:pPr marL="850066" indent="-425033" lvl="1">
              <a:lnSpc>
                <a:spcPts val="5512"/>
              </a:lnSpc>
              <a:buFont typeface="Arial"/>
              <a:buChar char="•"/>
            </a:pPr>
            <a:r>
              <a:rPr lang="en-US" sz="3937">
                <a:solidFill>
                  <a:srgbClr val="000000"/>
                </a:solidFill>
                <a:latin typeface="Noto Sans Bold"/>
              </a:rPr>
              <a:t>Nhân vật chính:</a:t>
            </a:r>
          </a:p>
          <a:p>
            <a:pPr>
              <a:lnSpc>
                <a:spcPts val="3552"/>
              </a:lnSpc>
            </a:pPr>
            <a:r>
              <a:rPr lang="en-US" sz="2537">
                <a:solidFill>
                  <a:srgbClr val="000000"/>
                </a:solidFill>
                <a:latin typeface="Noto Sans"/>
              </a:rPr>
              <a:t>+ Player: là nhân vật chính, chúng ta cần điều khiển nhân vật này bằng chuột để né đạn và laze từ UFO. Bắn bằng phím space để tiêu diệt hết các UFO và Boss. Khi bị nổ sẽ phát ra tiếng nổ và hiệu ứng nổ</a:t>
            </a:r>
          </a:p>
          <a:p>
            <a:pPr>
              <a:lnSpc>
                <a:spcPts val="3552"/>
              </a:lnSpc>
            </a:pPr>
          </a:p>
          <a:p>
            <a:pPr>
              <a:lnSpc>
                <a:spcPts val="3552"/>
              </a:lnSpc>
              <a:spcBef>
                <a:spcPct val="0"/>
              </a:spcBef>
            </a:pPr>
          </a:p>
        </p:txBody>
      </p:sp>
      <p:sp>
        <p:nvSpPr>
          <p:cNvPr name="Freeform 4" id="4"/>
          <p:cNvSpPr/>
          <p:nvPr/>
        </p:nvSpPr>
        <p:spPr>
          <a:xfrm flipH="false" flipV="false" rot="0">
            <a:off x="3345056" y="4146384"/>
            <a:ext cx="3596888" cy="4483995"/>
          </a:xfrm>
          <a:custGeom>
            <a:avLst/>
            <a:gdLst/>
            <a:ahLst/>
            <a:cxnLst/>
            <a:rect r="r" b="b" t="t" l="l"/>
            <a:pathLst>
              <a:path h="4483995" w="3596888">
                <a:moveTo>
                  <a:pt x="0" y="0"/>
                </a:moveTo>
                <a:lnTo>
                  <a:pt x="3596888" y="0"/>
                </a:lnTo>
                <a:lnTo>
                  <a:pt x="3596888" y="4483994"/>
                </a:lnTo>
                <a:lnTo>
                  <a:pt x="0" y="4483994"/>
                </a:lnTo>
                <a:lnTo>
                  <a:pt x="0" y="0"/>
                </a:lnTo>
                <a:close/>
              </a:path>
            </a:pathLst>
          </a:custGeom>
          <a:blipFill>
            <a:blip r:embed="rId2"/>
            <a:stretch>
              <a:fillRect l="-2577" t="-3618" r="-3222"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83051" y="2787870"/>
            <a:ext cx="4520899" cy="4062257"/>
          </a:xfrm>
          <a:custGeom>
            <a:avLst/>
            <a:gdLst/>
            <a:ahLst/>
            <a:cxnLst/>
            <a:rect r="r" b="b" t="t" l="l"/>
            <a:pathLst>
              <a:path h="4062257" w="4520899">
                <a:moveTo>
                  <a:pt x="0" y="0"/>
                </a:moveTo>
                <a:lnTo>
                  <a:pt x="4520898" y="0"/>
                </a:lnTo>
                <a:lnTo>
                  <a:pt x="4520898" y="4062257"/>
                </a:lnTo>
                <a:lnTo>
                  <a:pt x="0" y="4062257"/>
                </a:lnTo>
                <a:lnTo>
                  <a:pt x="0" y="0"/>
                </a:lnTo>
                <a:close/>
              </a:path>
            </a:pathLst>
          </a:custGeom>
          <a:blipFill>
            <a:blip r:embed="rId2"/>
            <a:stretch>
              <a:fillRect l="0" t="0" r="0" b="0"/>
            </a:stretch>
          </a:blipFill>
        </p:spPr>
      </p:sp>
      <p:sp>
        <p:nvSpPr>
          <p:cNvPr name="TextBox 3" id="3"/>
          <p:cNvSpPr txBox="true"/>
          <p:nvPr/>
        </p:nvSpPr>
        <p:spPr>
          <a:xfrm rot="0">
            <a:off x="0" y="793612"/>
            <a:ext cx="10287000" cy="1326201"/>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a:rPr>
              <a:t>+ UFO lv1: nhân vật tiểu UFO yếu nhất chỉ cần trúng 1 viên đạn từ player và luôn xuất hiện ngẫu nhiên với 5 UFO cùng lúc.Khi bị nổ sẽ phát ra tiếng nổ và hiệu ứng nổ</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1383" y="3649109"/>
            <a:ext cx="4584234" cy="3266926"/>
          </a:xfrm>
          <a:custGeom>
            <a:avLst/>
            <a:gdLst/>
            <a:ahLst/>
            <a:cxnLst/>
            <a:rect r="r" b="b" t="t" l="l"/>
            <a:pathLst>
              <a:path h="3266926" w="4584234">
                <a:moveTo>
                  <a:pt x="0" y="0"/>
                </a:moveTo>
                <a:lnTo>
                  <a:pt x="4584234" y="0"/>
                </a:lnTo>
                <a:lnTo>
                  <a:pt x="4584234" y="3266926"/>
                </a:lnTo>
                <a:lnTo>
                  <a:pt x="0" y="3266926"/>
                </a:lnTo>
                <a:lnTo>
                  <a:pt x="0" y="0"/>
                </a:lnTo>
                <a:close/>
              </a:path>
            </a:pathLst>
          </a:custGeom>
          <a:blipFill>
            <a:blip r:embed="rId2"/>
            <a:stretch>
              <a:fillRect l="0" t="0" r="0" b="0"/>
            </a:stretch>
          </a:blipFill>
        </p:spPr>
      </p:sp>
      <p:sp>
        <p:nvSpPr>
          <p:cNvPr name="TextBox 3" id="3"/>
          <p:cNvSpPr txBox="true"/>
          <p:nvPr/>
        </p:nvSpPr>
        <p:spPr>
          <a:xfrm rot="0">
            <a:off x="162251" y="733975"/>
            <a:ext cx="9573965" cy="1773876"/>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a:rPr>
              <a:t>+ UFO lv2: Là UFO khỏe hơn UFO lv1, bị trúng 3 viên đạn từ player thì mới bị tiêu diệt. Xuất hiện ngẫu nhiên mỗi lần chỉ có 1 UFO nhưng nó có thể bắn ra đạn. Khi bị nổ sẽ phát ra tiếng nổ và hiệu ứng nổ</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58773" y="3684115"/>
            <a:ext cx="5169455" cy="3938632"/>
          </a:xfrm>
          <a:custGeom>
            <a:avLst/>
            <a:gdLst/>
            <a:ahLst/>
            <a:cxnLst/>
            <a:rect r="r" b="b" t="t" l="l"/>
            <a:pathLst>
              <a:path h="3938632" w="5169455">
                <a:moveTo>
                  <a:pt x="0" y="0"/>
                </a:moveTo>
                <a:lnTo>
                  <a:pt x="5169454" y="0"/>
                </a:lnTo>
                <a:lnTo>
                  <a:pt x="5169454" y="3938633"/>
                </a:lnTo>
                <a:lnTo>
                  <a:pt x="0" y="3938633"/>
                </a:lnTo>
                <a:lnTo>
                  <a:pt x="0" y="0"/>
                </a:lnTo>
                <a:close/>
              </a:path>
            </a:pathLst>
          </a:custGeom>
          <a:blipFill>
            <a:blip r:embed="rId2"/>
            <a:stretch>
              <a:fillRect l="0" t="0" r="0" b="0"/>
            </a:stretch>
          </a:blipFill>
        </p:spPr>
      </p:sp>
      <p:sp>
        <p:nvSpPr>
          <p:cNvPr name="TextBox 3" id="3"/>
          <p:cNvSpPr txBox="true"/>
          <p:nvPr/>
        </p:nvSpPr>
        <p:spPr>
          <a:xfrm rot="0">
            <a:off x="0" y="619931"/>
            <a:ext cx="10287000" cy="1773876"/>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a:rPr>
              <a:t>+ Boss: Là nhân vậy trùm cuối mạnh nhất bên phía phản diện, với sức mạnh vượt trội các tiểu UFO lv1 và lv2. Có thể bắn 1 lúc 5 viên đạn tỏa rộng và có thể laze với sức công phá khủng khiếp. Khi bị nổ sẽ phát ra tiếng nổ và hiệu ứng nổ</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75955" y="3155515"/>
            <a:ext cx="4535091" cy="3975970"/>
          </a:xfrm>
          <a:custGeom>
            <a:avLst/>
            <a:gdLst/>
            <a:ahLst/>
            <a:cxnLst/>
            <a:rect r="r" b="b" t="t" l="l"/>
            <a:pathLst>
              <a:path h="3975970" w="4535091">
                <a:moveTo>
                  <a:pt x="0" y="0"/>
                </a:moveTo>
                <a:lnTo>
                  <a:pt x="4535090" y="0"/>
                </a:lnTo>
                <a:lnTo>
                  <a:pt x="4535090" y="3975970"/>
                </a:lnTo>
                <a:lnTo>
                  <a:pt x="0" y="3975970"/>
                </a:lnTo>
                <a:lnTo>
                  <a:pt x="0" y="0"/>
                </a:lnTo>
                <a:close/>
              </a:path>
            </a:pathLst>
          </a:custGeom>
          <a:blipFill>
            <a:blip r:embed="rId2"/>
            <a:stretch>
              <a:fillRect l="0" t="0" r="0" b="0"/>
            </a:stretch>
          </a:blipFill>
        </p:spPr>
      </p:sp>
      <p:sp>
        <p:nvSpPr>
          <p:cNvPr name="TextBox 3" id="3"/>
          <p:cNvSpPr txBox="true"/>
          <p:nvPr/>
        </p:nvSpPr>
        <p:spPr>
          <a:xfrm rot="0">
            <a:off x="0" y="579692"/>
            <a:ext cx="10287000" cy="1326201"/>
          </a:xfrm>
          <a:prstGeom prst="rect">
            <a:avLst/>
          </a:prstGeom>
        </p:spPr>
        <p:txBody>
          <a:bodyPr anchor="t" rtlCol="false" tIns="0" lIns="0" bIns="0" rIns="0">
            <a:spAutoFit/>
          </a:bodyPr>
          <a:lstStyle/>
          <a:p>
            <a:pPr>
              <a:lnSpc>
                <a:spcPts val="3552"/>
              </a:lnSpc>
              <a:spcBef>
                <a:spcPct val="0"/>
              </a:spcBef>
            </a:pPr>
            <a:r>
              <a:rPr lang="en-US" sz="2537">
                <a:solidFill>
                  <a:srgbClr val="000000"/>
                </a:solidFill>
                <a:latin typeface="Noto Sans Bold"/>
              </a:rPr>
              <a:t>+</a:t>
            </a:r>
            <a:r>
              <a:rPr lang="en-US" sz="2537">
                <a:solidFill>
                  <a:srgbClr val="000000"/>
                </a:solidFill>
                <a:latin typeface="Noto Sans"/>
              </a:rPr>
              <a:t> Ngôi sao: Nhân vật này sẽ rơi ra ngẫu nhiên khi ta tiêu diệt được UFO lv1 và lv2. Khi ăn được các ngôi sao này ta sẽ tích năng lượng và player của ta có thể 2-3 viên đạn cùng lúc.</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DAFy4Bd44LE</dc:identifier>
  <dcterms:modified xsi:type="dcterms:W3CDTF">2011-08-01T06:04:30Z</dcterms:modified>
  <cp:revision>1</cp:revision>
  <dc:title>PROJECT</dc:title>
</cp:coreProperties>
</file>

<file path=docProps/thumbnail.jpeg>
</file>